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Caveat"/>
      <p:regular r:id="rId26"/>
      <p:bold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Playfair Display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  <p:embeddedFont>
      <p:font typeface="Playfair Display ExtraBold"/>
      <p:bold r:id="rId40"/>
      <p:boldItalic r:id="rId41"/>
    </p:embeddedFont>
    <p:embeddedFont>
      <p:font typeface="Comfortaa Medium"/>
      <p:regular r:id="rId42"/>
      <p:bold r:id="rId43"/>
    </p:embeddedFont>
    <p:embeddedFont>
      <p:font typeface="Comfortaa"/>
      <p:regular r:id="rId44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layfairDisplayExtraBold-bold.fntdata"/><Relationship Id="rId20" Type="http://schemas.openxmlformats.org/officeDocument/2006/relationships/slide" Target="slides/slide15.xml"/><Relationship Id="rId42" Type="http://schemas.openxmlformats.org/officeDocument/2006/relationships/font" Target="fonts/ComfortaaMedium-regular.fntdata"/><Relationship Id="rId41" Type="http://schemas.openxmlformats.org/officeDocument/2006/relationships/font" Target="fonts/PlayfairDisplayExtraBold-boldItalic.fntdata"/><Relationship Id="rId22" Type="http://schemas.openxmlformats.org/officeDocument/2006/relationships/slide" Target="slides/slide17.xml"/><Relationship Id="rId44" Type="http://schemas.openxmlformats.org/officeDocument/2006/relationships/font" Target="fonts/Comfortaa-regular.fntdata"/><Relationship Id="rId21" Type="http://schemas.openxmlformats.org/officeDocument/2006/relationships/slide" Target="slides/slide16.xml"/><Relationship Id="rId43" Type="http://schemas.openxmlformats.org/officeDocument/2006/relationships/font" Target="fonts/ComfortaaMedium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Comfortaa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aveat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font" Target="fonts/Cave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33" Type="http://schemas.openxmlformats.org/officeDocument/2006/relationships/font" Target="fonts/PlayfairDisplay-bold.fntdata"/><Relationship Id="rId10" Type="http://schemas.openxmlformats.org/officeDocument/2006/relationships/slide" Target="slides/slide5.xml"/><Relationship Id="rId32" Type="http://schemas.openxmlformats.org/officeDocument/2006/relationships/font" Target="fonts/PlayfairDisplay-regular.fntdata"/><Relationship Id="rId13" Type="http://schemas.openxmlformats.org/officeDocument/2006/relationships/slide" Target="slides/slide8.xml"/><Relationship Id="rId35" Type="http://schemas.openxmlformats.org/officeDocument/2006/relationships/font" Target="fonts/PlayfairDisplay-boldItalic.fntdata"/><Relationship Id="rId12" Type="http://schemas.openxmlformats.org/officeDocument/2006/relationships/slide" Target="slides/slide7.xml"/><Relationship Id="rId34" Type="http://schemas.openxmlformats.org/officeDocument/2006/relationships/font" Target="fonts/PlayfairDisplay-italic.fntdata"/><Relationship Id="rId15" Type="http://schemas.openxmlformats.org/officeDocument/2006/relationships/slide" Target="slides/slide10.xml"/><Relationship Id="rId37" Type="http://schemas.openxmlformats.org/officeDocument/2006/relationships/font" Target="fonts/Lato-bold.fntdata"/><Relationship Id="rId14" Type="http://schemas.openxmlformats.org/officeDocument/2006/relationships/slide" Target="slides/slide9.xml"/><Relationship Id="rId36" Type="http://schemas.openxmlformats.org/officeDocument/2006/relationships/font" Target="fonts/Lato-regular.fntdata"/><Relationship Id="rId17" Type="http://schemas.openxmlformats.org/officeDocument/2006/relationships/slide" Target="slides/slide12.xml"/><Relationship Id="rId39" Type="http://schemas.openxmlformats.org/officeDocument/2006/relationships/font" Target="fonts/Lato-boldItalic.fntdata"/><Relationship Id="rId16" Type="http://schemas.openxmlformats.org/officeDocument/2006/relationships/slide" Target="slides/slide11.xml"/><Relationship Id="rId38" Type="http://schemas.openxmlformats.org/officeDocument/2006/relationships/font" Target="fonts/La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3f0530895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33f0530895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400"/>
              <a:buFont typeface="Times New Roman"/>
              <a:buChar char="★"/>
            </a:pPr>
            <a:r>
              <a:rPr lang="en" sz="1400">
                <a:solidFill>
                  <a:srgbClr val="5E696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held 10 events including the launch:</a:t>
            </a:r>
            <a:endParaRPr sz="1400">
              <a:solidFill>
                <a:srgbClr val="5E696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rgbClr val="5E696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manipulation parts 1 and 2; </a:t>
            </a:r>
            <a:endParaRPr sz="1400">
              <a:solidFill>
                <a:srgbClr val="5E696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rgbClr val="5E696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text mining</a:t>
            </a:r>
            <a:endParaRPr sz="1400">
              <a:solidFill>
                <a:srgbClr val="5E696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rgbClr val="5E696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introduction to shiny app development</a:t>
            </a:r>
            <a:endParaRPr sz="1400">
              <a:solidFill>
                <a:srgbClr val="5E696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rgbClr val="5E696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networks and graphs for Biology in R</a:t>
            </a:r>
            <a:endParaRPr sz="1400">
              <a:solidFill>
                <a:srgbClr val="5E696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rgbClr val="5E696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intro to package development;</a:t>
            </a:r>
            <a:endParaRPr sz="1400">
              <a:solidFill>
                <a:srgbClr val="5E696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rgbClr val="5E696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 for official statistics; working with databases;</a:t>
            </a:r>
            <a:endParaRPr sz="1400">
              <a:solidFill>
                <a:srgbClr val="5E696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rgbClr val="5E696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making web-ready maps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3f0530895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33f0530895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400"/>
              <a:buFont typeface="Times New Roman"/>
              <a:buChar char="★"/>
            </a:pPr>
            <a:r>
              <a:rPr lang="en" sz="1400">
                <a:solidFill>
                  <a:srgbClr val="5E696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have collaborated with other R-Ladies chapters in Africa and Nairobi R User Group for events.</a:t>
            </a:r>
            <a:endParaRPr sz="1400">
              <a:solidFill>
                <a:srgbClr val="5E696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f43ef00179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f43ef00179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33f0530895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33f0530895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33f0530895_1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33f0530895_1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400"/>
              <a:buFont typeface="Times New Roman"/>
              <a:buChar char="★"/>
            </a:pPr>
            <a:r>
              <a:rPr lang="en" sz="1400">
                <a:solidFill>
                  <a:srgbClr val="5E696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Additionally, in collaboration with NairobiR we held the first satRday Nairobi conference 2021.</a:t>
            </a:r>
            <a:endParaRPr sz="1400">
              <a:solidFill>
                <a:srgbClr val="5E696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400"/>
              <a:buFont typeface="Times New Roman"/>
              <a:buChar char="★"/>
            </a:pPr>
            <a:r>
              <a:rPr lang="en" sz="1400">
                <a:solidFill>
                  <a:srgbClr val="5E696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our recordings and learning resources are publicly available.</a:t>
            </a:r>
            <a:endParaRPr sz="1400">
              <a:solidFill>
                <a:srgbClr val="5E696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3f0530895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33f0530895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33f0530895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33f0530895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33f0530895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33f0530895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347fb3ea2f_1_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347fb3ea2f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347fb3ea2f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347fb3ea2f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That’s all from me … you can reach out via email, Twitter or our meetup page. Thanks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347fb3ea2f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347fb3ea2f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347fb3ea2f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347fb3ea2f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That’s all from me … you can reach out via email, Twitter or our meetup page. Thanks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47fb3ea2f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47fb3ea2f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47fb3ea2f_1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347fb3ea2f_1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33f0530895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33f0530895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47fb3ea2f_1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47fb3ea2f_1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33f0530895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33f0530895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3f0530895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33f0530895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47fb3ea2f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47fb3ea2f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Relationship Id="rId11" Type="http://schemas.openxmlformats.org/officeDocument/2006/relationships/image" Target="../media/image6.png"/><Relationship Id="rId10" Type="http://schemas.openxmlformats.org/officeDocument/2006/relationships/image" Target="../media/image15.png"/><Relationship Id="rId9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Relationship Id="rId8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23.png"/><Relationship Id="rId5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41.png"/><Relationship Id="rId10" Type="http://schemas.openxmlformats.org/officeDocument/2006/relationships/image" Target="../media/image32.png"/><Relationship Id="rId13" Type="http://schemas.openxmlformats.org/officeDocument/2006/relationships/image" Target="../media/image34.png"/><Relationship Id="rId1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Relationship Id="rId9" Type="http://schemas.openxmlformats.org/officeDocument/2006/relationships/image" Target="../media/image38.png"/><Relationship Id="rId15" Type="http://schemas.openxmlformats.org/officeDocument/2006/relationships/image" Target="../media/image6.png"/><Relationship Id="rId14" Type="http://schemas.openxmlformats.org/officeDocument/2006/relationships/image" Target="../media/image45.png"/><Relationship Id="rId5" Type="http://schemas.openxmlformats.org/officeDocument/2006/relationships/image" Target="../media/image28.png"/><Relationship Id="rId6" Type="http://schemas.openxmlformats.org/officeDocument/2006/relationships/image" Target="../media/image31.png"/><Relationship Id="rId7" Type="http://schemas.openxmlformats.org/officeDocument/2006/relationships/image" Target="../media/image46.png"/><Relationship Id="rId8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35.jpg"/><Relationship Id="rId6" Type="http://schemas.openxmlformats.org/officeDocument/2006/relationships/image" Target="../media/image36.jpg"/><Relationship Id="rId7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Relationship Id="rId4" Type="http://schemas.openxmlformats.org/officeDocument/2006/relationships/hyperlink" Target="mailto:nairobi@rladies.org" TargetMode="External"/><Relationship Id="rId5" Type="http://schemas.openxmlformats.org/officeDocument/2006/relationships/hyperlink" Target="https://www.meetup.com/rladies-nairobi/" TargetMode="External"/><Relationship Id="rId6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7.png"/><Relationship Id="rId8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7.png"/><Relationship Id="rId7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hyperlink" Target="https://rladies.org/" TargetMode="External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1.jpg"/><Relationship Id="rId9" Type="http://schemas.openxmlformats.org/officeDocument/2006/relationships/image" Target="../media/image6.png"/><Relationship Id="rId5" Type="http://schemas.openxmlformats.org/officeDocument/2006/relationships/hyperlink" Target="https://rladies.org/about-us/" TargetMode="External"/><Relationship Id="rId6" Type="http://schemas.openxmlformats.org/officeDocument/2006/relationships/hyperlink" Target="https://rladies.org/about-us/history/" TargetMode="External"/><Relationship Id="rId7" Type="http://schemas.openxmlformats.org/officeDocument/2006/relationships/hyperlink" Target="https://rladies.org/code-of-conduct/" TargetMode="External"/><Relationship Id="rId8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350550" y="2696225"/>
            <a:ext cx="8177100" cy="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30303"/>
                </a:solidFill>
                <a:latin typeface="Comfortaa"/>
                <a:ea typeface="Comfortaa"/>
                <a:cs typeface="Comfortaa"/>
                <a:sym typeface="Comfortaa"/>
              </a:rPr>
              <a:t>June 21, 2022</a:t>
            </a:r>
            <a:endParaRPr b="1">
              <a:solidFill>
                <a:srgbClr val="03030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30303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10:45 am - 12:00 pm CDT</a:t>
            </a:r>
            <a:endParaRPr b="1">
              <a:solidFill>
                <a:srgbClr val="030303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0" name="Google Shape;60;p13"/>
          <p:cNvSpPr txBox="1"/>
          <p:nvPr>
            <p:ph type="title"/>
          </p:nvPr>
        </p:nvSpPr>
        <p:spPr>
          <a:xfrm>
            <a:off x="78750" y="1466272"/>
            <a:ext cx="8720700" cy="13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b="0" lang="en" sz="2800">
                <a:solidFill>
                  <a:srgbClr val="88398A"/>
                </a:solidFill>
                <a:highlight>
                  <a:srgbClr val="FFFFFF"/>
                </a:highlight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Building an R-Ladies community during the COVID-19 pandemic</a:t>
            </a:r>
            <a:endParaRPr b="0" sz="4000">
              <a:solidFill>
                <a:srgbClr val="88398A"/>
              </a:solidFill>
              <a:highlight>
                <a:schemeClr val="lt1"/>
              </a:highlight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3950" y="86052"/>
            <a:ext cx="1368124" cy="10808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/>
        </p:nvSpPr>
        <p:spPr>
          <a:xfrm>
            <a:off x="2747425" y="3756275"/>
            <a:ext cx="4066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30303"/>
                </a:solidFill>
                <a:latin typeface="Comfortaa"/>
                <a:ea typeface="Comfortaa"/>
                <a:cs typeface="Comfortaa"/>
                <a:sym typeface="Comfortaa"/>
              </a:rPr>
              <a:t>Speakers: Shel Kariuki &amp; Njoki Njuki</a:t>
            </a:r>
            <a:endParaRPr b="1" sz="1600">
              <a:solidFill>
                <a:srgbClr val="03030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3735988"/>
            <a:ext cx="2139152" cy="116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2638" y="2371425"/>
            <a:ext cx="2139174" cy="1203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3513" y="3044250"/>
            <a:ext cx="2139203" cy="12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2650" y="1006862"/>
            <a:ext cx="2139174" cy="1203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14325" y="3735987"/>
            <a:ext cx="2075757" cy="116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701" y="1024726"/>
            <a:ext cx="2139249" cy="122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1663" y="2369713"/>
            <a:ext cx="2139254" cy="12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53525" y="1576913"/>
            <a:ext cx="1989899" cy="111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2"/>
          <p:cNvSpPr txBox="1"/>
          <p:nvPr>
            <p:ph type="title"/>
          </p:nvPr>
        </p:nvSpPr>
        <p:spPr>
          <a:xfrm>
            <a:off x="6900" y="136300"/>
            <a:ext cx="8502000" cy="7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Past</a:t>
            </a:r>
            <a:r>
              <a:rPr b="0" lang="en" sz="4000"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 </a:t>
            </a:r>
            <a:r>
              <a:rPr b="0" lang="en" sz="3000"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Events</a:t>
            </a:r>
            <a:r>
              <a:rPr b="0" lang="en" sz="3000"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…</a:t>
            </a:r>
            <a:endParaRPr sz="3000"/>
          </a:p>
        </p:txBody>
      </p:sp>
      <p:pic>
        <p:nvPicPr>
          <p:cNvPr id="212" name="Google Shape;212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043425" y="105763"/>
            <a:ext cx="977291" cy="77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4525" y="1474425"/>
            <a:ext cx="2805526" cy="198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6625" y="1474425"/>
            <a:ext cx="3064294" cy="17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3"/>
          <p:cNvSpPr txBox="1"/>
          <p:nvPr>
            <p:ph type="title"/>
          </p:nvPr>
        </p:nvSpPr>
        <p:spPr>
          <a:xfrm>
            <a:off x="133100" y="176475"/>
            <a:ext cx="6795300" cy="5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Collaborations</a:t>
            </a:r>
            <a:r>
              <a:rPr b="0" lang="en" sz="2800"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 with other groups…</a:t>
            </a:r>
            <a:endParaRPr b="0" sz="2800"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</p:txBody>
      </p:sp>
      <p:pic>
        <p:nvPicPr>
          <p:cNvPr id="221" name="Google Shape;22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1650" y="249075"/>
            <a:ext cx="977291" cy="77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1650" y="96200"/>
            <a:ext cx="977291" cy="77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9" name="Google Shape;229;p24"/>
          <p:cNvPicPr preferRelativeResize="0"/>
          <p:nvPr/>
        </p:nvPicPr>
        <p:blipFill rotWithShape="1">
          <a:blip r:embed="rId4">
            <a:alphaModFix/>
          </a:blip>
          <a:srcRect b="23429" l="0" r="0" t="26422"/>
          <a:stretch/>
        </p:blipFill>
        <p:spPr>
          <a:xfrm>
            <a:off x="818550" y="613625"/>
            <a:ext cx="7112776" cy="356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5"/>
          <p:cNvSpPr txBox="1"/>
          <p:nvPr>
            <p:ph type="title"/>
          </p:nvPr>
        </p:nvSpPr>
        <p:spPr>
          <a:xfrm>
            <a:off x="311700" y="13630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satRday Nairobi Conference 2021</a:t>
            </a:r>
            <a:endParaRPr b="0" sz="3000"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</p:txBody>
      </p:sp>
      <p:pic>
        <p:nvPicPr>
          <p:cNvPr id="235" name="Google Shape;2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300" y="1698513"/>
            <a:ext cx="2011949" cy="1589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8800" y="1847660"/>
            <a:ext cx="3624351" cy="115749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5"/>
          <p:cNvSpPr txBox="1"/>
          <p:nvPr/>
        </p:nvSpPr>
        <p:spPr>
          <a:xfrm>
            <a:off x="2910500" y="4393175"/>
            <a:ext cx="2942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aveat"/>
                <a:ea typeface="Caveat"/>
                <a:cs typeface="Caveat"/>
                <a:sym typeface="Caveat"/>
              </a:rPr>
              <a:t>#satRdayNairobi2021</a:t>
            </a:r>
            <a:endParaRPr b="1" sz="16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38" name="Google Shape;238;p2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9" name="Google Shape;23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2175" y="1785950"/>
            <a:ext cx="1714525" cy="17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"/>
          <p:cNvSpPr txBox="1"/>
          <p:nvPr>
            <p:ph type="title"/>
          </p:nvPr>
        </p:nvSpPr>
        <p:spPr>
          <a:xfrm>
            <a:off x="1047500" y="176475"/>
            <a:ext cx="6795300" cy="5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satRday Nairobi conference 2021</a:t>
            </a:r>
            <a:endParaRPr sz="2800"/>
          </a:p>
        </p:txBody>
      </p:sp>
      <p:pic>
        <p:nvPicPr>
          <p:cNvPr id="245" name="Google Shape;2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50" y="1121575"/>
            <a:ext cx="1776701" cy="9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8826" y="1071831"/>
            <a:ext cx="1953549" cy="109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8750" y="1071837"/>
            <a:ext cx="1953552" cy="109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49900" y="1071825"/>
            <a:ext cx="1953594" cy="109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6650" y="2358379"/>
            <a:ext cx="1776701" cy="999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28750" y="2308643"/>
            <a:ext cx="1953562" cy="109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10150" y="2358379"/>
            <a:ext cx="1776701" cy="999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24200" y="2289413"/>
            <a:ext cx="1776701" cy="999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7925" y="3768978"/>
            <a:ext cx="1776701" cy="999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021725" y="3719250"/>
            <a:ext cx="1865126" cy="1049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087900" y="3647700"/>
            <a:ext cx="2119450" cy="119219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6"/>
          <p:cNvSpPr/>
          <p:nvPr/>
        </p:nvSpPr>
        <p:spPr>
          <a:xfrm>
            <a:off x="6408400" y="3407525"/>
            <a:ext cx="2326428" cy="878040"/>
          </a:xfrm>
          <a:prstGeom prst="cloud">
            <a:avLst/>
          </a:prstGeom>
          <a:noFill/>
          <a:ln cap="flat" cmpd="sng" w="28575">
            <a:solidFill>
              <a:srgbClr val="8839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          R-Ladies Nairobi</a:t>
            </a:r>
            <a:endParaRPr sz="1000">
              <a:solidFill>
                <a:srgbClr val="03030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30303"/>
                </a:solidFill>
                <a:latin typeface="Roboto"/>
                <a:ea typeface="Roboto"/>
                <a:cs typeface="Roboto"/>
                <a:sym typeface="Roboto"/>
              </a:rPr>
              <a:t>          #NairobiR</a:t>
            </a:r>
            <a:endParaRPr sz="1000"/>
          </a:p>
        </p:txBody>
      </p:sp>
      <p:pic>
        <p:nvPicPr>
          <p:cNvPr id="257" name="Google Shape;257;p2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822850" y="3642074"/>
            <a:ext cx="241225" cy="24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061650" y="125175"/>
            <a:ext cx="977291" cy="77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 txBox="1"/>
          <p:nvPr>
            <p:ph type="title"/>
          </p:nvPr>
        </p:nvSpPr>
        <p:spPr>
          <a:xfrm>
            <a:off x="311700" y="13630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0"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So 2022…</a:t>
            </a:r>
            <a:endParaRPr/>
          </a:p>
        </p:txBody>
      </p:sp>
      <p:sp>
        <p:nvSpPr>
          <p:cNvPr id="265" name="Google Shape;265;p27"/>
          <p:cNvSpPr txBox="1"/>
          <p:nvPr/>
        </p:nvSpPr>
        <p:spPr>
          <a:xfrm>
            <a:off x="3033875" y="1366925"/>
            <a:ext cx="166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Focused on talks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6" name="Google Shape;266;p27"/>
          <p:cNvSpPr txBox="1"/>
          <p:nvPr/>
        </p:nvSpPr>
        <p:spPr>
          <a:xfrm>
            <a:off x="3033875" y="3376375"/>
            <a:ext cx="166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More collaborations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27"/>
          <p:cNvSpPr txBox="1"/>
          <p:nvPr/>
        </p:nvSpPr>
        <p:spPr>
          <a:xfrm>
            <a:off x="968125" y="2156250"/>
            <a:ext cx="166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Bimonthly meetups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68" name="Google Shape;268;p27"/>
          <p:cNvGrpSpPr/>
          <p:nvPr/>
        </p:nvGrpSpPr>
        <p:grpSpPr>
          <a:xfrm>
            <a:off x="5340525" y="2156250"/>
            <a:ext cx="1665000" cy="1592900"/>
            <a:chOff x="5340525" y="2156250"/>
            <a:chExt cx="1665000" cy="1592900"/>
          </a:xfrm>
        </p:grpSpPr>
        <p:sp>
          <p:nvSpPr>
            <p:cNvPr id="269" name="Google Shape;269;p27"/>
            <p:cNvSpPr txBox="1"/>
            <p:nvPr/>
          </p:nvSpPr>
          <p:spPr>
            <a:xfrm>
              <a:off x="5340525" y="2156250"/>
              <a:ext cx="1665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Our first #Rstats Twitter space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270" name="Google Shape;270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43475" y="2771850"/>
              <a:ext cx="977300" cy="977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1" name="Google Shape;271;p27"/>
          <p:cNvSpPr txBox="1"/>
          <p:nvPr/>
        </p:nvSpPr>
        <p:spPr>
          <a:xfrm>
            <a:off x="3033875" y="2371650"/>
            <a:ext cx="166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Take a break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2" name="Google Shape;27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1650" y="136300"/>
            <a:ext cx="977291" cy="77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"/>
          <p:cNvSpPr txBox="1"/>
          <p:nvPr>
            <p:ph idx="1" type="body"/>
          </p:nvPr>
        </p:nvSpPr>
        <p:spPr>
          <a:xfrm>
            <a:off x="398000" y="114025"/>
            <a:ext cx="8505300" cy="41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79" name="Google Shape;2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000" y="873770"/>
            <a:ext cx="3106550" cy="174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8000" y="876275"/>
            <a:ext cx="3115458" cy="174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650" y="2794326"/>
            <a:ext cx="3106550" cy="1747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22650" y="2794325"/>
            <a:ext cx="2991901" cy="1682941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8"/>
          <p:cNvSpPr txBox="1"/>
          <p:nvPr>
            <p:ph type="title"/>
          </p:nvPr>
        </p:nvSpPr>
        <p:spPr>
          <a:xfrm>
            <a:off x="311700" y="13630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0"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So 2022…</a:t>
            </a:r>
            <a:endParaRPr/>
          </a:p>
        </p:txBody>
      </p:sp>
      <p:pic>
        <p:nvPicPr>
          <p:cNvPr id="284" name="Google Shape;284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08750" y="189025"/>
            <a:ext cx="977291" cy="77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9"/>
          <p:cNvSpPr txBox="1"/>
          <p:nvPr>
            <p:ph type="title"/>
          </p:nvPr>
        </p:nvSpPr>
        <p:spPr>
          <a:xfrm>
            <a:off x="311700" y="13630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0"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Challenges faced</a:t>
            </a:r>
            <a:endParaRPr b="0" sz="4000"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4000"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</p:txBody>
      </p:sp>
      <p:sp>
        <p:nvSpPr>
          <p:cNvPr id="291" name="Google Shape;291;p29"/>
          <p:cNvSpPr txBox="1"/>
          <p:nvPr/>
        </p:nvSpPr>
        <p:spPr>
          <a:xfrm>
            <a:off x="1091250" y="1851200"/>
            <a:ext cx="2592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Attendance rate is still  low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" name="Google Shape;292;p29"/>
          <p:cNvSpPr txBox="1"/>
          <p:nvPr/>
        </p:nvSpPr>
        <p:spPr>
          <a:xfrm>
            <a:off x="4474300" y="1743500"/>
            <a:ext cx="2592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Planning successful events can be exhausting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3" name="Google Shape;2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4700" y="196975"/>
            <a:ext cx="977291" cy="77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0"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What has kept us strong … </a:t>
            </a:r>
            <a:endParaRPr b="0" sz="4000"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4000"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</p:txBody>
      </p:sp>
      <p:sp>
        <p:nvSpPr>
          <p:cNvPr id="300" name="Google Shape;300;p30"/>
          <p:cNvSpPr txBox="1"/>
          <p:nvPr/>
        </p:nvSpPr>
        <p:spPr>
          <a:xfrm>
            <a:off x="3033875" y="1114775"/>
            <a:ext cx="166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Respect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1" name="Google Shape;301;p30"/>
          <p:cNvSpPr/>
          <p:nvPr/>
        </p:nvSpPr>
        <p:spPr>
          <a:xfrm>
            <a:off x="2110350" y="1732875"/>
            <a:ext cx="3622200" cy="28455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1"/>
          </a:solidFill>
          <a:ln cap="flat" cmpd="sng" w="1143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0"/>
          <p:cNvSpPr txBox="1"/>
          <p:nvPr/>
        </p:nvSpPr>
        <p:spPr>
          <a:xfrm>
            <a:off x="3236550" y="2878250"/>
            <a:ext cx="1369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TEAM WORK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30"/>
          <p:cNvSpPr txBox="1"/>
          <p:nvPr/>
        </p:nvSpPr>
        <p:spPr>
          <a:xfrm>
            <a:off x="5798850" y="2644075"/>
            <a:ext cx="166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Organized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30"/>
          <p:cNvSpPr txBox="1"/>
          <p:nvPr/>
        </p:nvSpPr>
        <p:spPr>
          <a:xfrm>
            <a:off x="5113050" y="4396675"/>
            <a:ext cx="166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Communication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5" name="Google Shape;305;p30"/>
          <p:cNvSpPr txBox="1"/>
          <p:nvPr/>
        </p:nvSpPr>
        <p:spPr>
          <a:xfrm>
            <a:off x="774650" y="4443175"/>
            <a:ext cx="166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Rest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Google Shape;306;p30"/>
          <p:cNvSpPr txBox="1"/>
          <p:nvPr/>
        </p:nvSpPr>
        <p:spPr>
          <a:xfrm>
            <a:off x="445350" y="2644075"/>
            <a:ext cx="166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Remembering the why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7" name="Google Shape;3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8950" y="318363"/>
            <a:ext cx="977291" cy="77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1"/>
          <p:cNvPicPr preferRelativeResize="0"/>
          <p:nvPr/>
        </p:nvPicPr>
        <p:blipFill rotWithShape="1">
          <a:blip r:embed="rId3">
            <a:alphaModFix/>
          </a:blip>
          <a:srcRect b="0" l="21426" r="0" t="0"/>
          <a:stretch/>
        </p:blipFill>
        <p:spPr>
          <a:xfrm>
            <a:off x="74000" y="1403500"/>
            <a:ext cx="3661199" cy="172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1"/>
          <p:cNvSpPr txBox="1"/>
          <p:nvPr/>
        </p:nvSpPr>
        <p:spPr>
          <a:xfrm>
            <a:off x="3919750" y="393925"/>
            <a:ext cx="5139600" cy="3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8181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8181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81818"/>
                </a:solidFill>
                <a:latin typeface="Lato"/>
                <a:ea typeface="Lato"/>
                <a:cs typeface="Lato"/>
                <a:sym typeface="Lato"/>
              </a:rPr>
              <a:t>Email address: </a:t>
            </a:r>
            <a:r>
              <a:rPr lang="en" sz="1800" u="sng">
                <a:solidFill>
                  <a:srgbClr val="3C78D8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nairobi@rladies.org</a:t>
            </a:r>
            <a:endParaRPr sz="1800">
              <a:solidFill>
                <a:srgbClr val="18181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81818"/>
                </a:solidFill>
                <a:latin typeface="Lato"/>
                <a:ea typeface="Lato"/>
                <a:cs typeface="Lato"/>
                <a:sym typeface="Lato"/>
              </a:rPr>
              <a:t>LinkedIn: </a:t>
            </a:r>
            <a:r>
              <a:rPr lang="en" sz="1800">
                <a:solidFill>
                  <a:srgbClr val="030303"/>
                </a:solidFill>
                <a:latin typeface="Lato"/>
                <a:ea typeface="Lato"/>
                <a:cs typeface="Lato"/>
                <a:sym typeface="Lato"/>
              </a:rPr>
              <a:t>@</a:t>
            </a:r>
            <a:r>
              <a:rPr lang="en" sz="1800">
                <a:solidFill>
                  <a:srgbClr val="03030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R-Ladies Nairobi</a:t>
            </a:r>
            <a:endParaRPr sz="1800">
              <a:solidFill>
                <a:srgbClr val="03030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81818"/>
                </a:solidFill>
                <a:latin typeface="Lato"/>
                <a:ea typeface="Lato"/>
                <a:cs typeface="Lato"/>
                <a:sym typeface="Lato"/>
              </a:rPr>
              <a:t>Twitter:</a:t>
            </a:r>
            <a:r>
              <a:rPr lang="en" sz="1800">
                <a:solidFill>
                  <a:srgbClr val="273C4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800">
                <a:solidFill>
                  <a:srgbClr val="18181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@RLadiesNairobi</a:t>
            </a:r>
            <a:endParaRPr sz="1800">
              <a:solidFill>
                <a:srgbClr val="18181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181818"/>
                </a:solidFill>
                <a:latin typeface="Lato"/>
                <a:ea typeface="Lato"/>
                <a:cs typeface="Lato"/>
                <a:sym typeface="Lato"/>
              </a:rPr>
              <a:t>Meetup:</a:t>
            </a:r>
            <a:r>
              <a:rPr lang="en" sz="18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800" u="sng">
                <a:solidFill>
                  <a:srgbClr val="3C78D8"/>
                </a:solid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https://www.meetup.com/rladies-nairobi/</a:t>
            </a:r>
            <a:endParaRPr sz="18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5" name="Google Shape;31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2050" y="189025"/>
            <a:ext cx="977291" cy="77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500" y="1754100"/>
            <a:ext cx="4033357" cy="234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1350" y="1754100"/>
            <a:ext cx="4104526" cy="23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700" y="129125"/>
            <a:ext cx="1073124" cy="136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61650" y="129125"/>
            <a:ext cx="977291" cy="7720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0"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Questions</a:t>
            </a:r>
            <a:r>
              <a:rPr b="0" lang="en" sz="4000"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?</a:t>
            </a:r>
            <a:endParaRPr b="0" sz="4000"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4000"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</p:txBody>
      </p:sp>
      <p:pic>
        <p:nvPicPr>
          <p:cNvPr id="322" name="Google Shape;32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0438" y="1355700"/>
            <a:ext cx="2563125" cy="256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6925" y="391350"/>
            <a:ext cx="977291" cy="77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235500" y="1627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How did we meet…</a:t>
            </a:r>
            <a:endParaRPr sz="3600"/>
          </a:p>
        </p:txBody>
      </p:sp>
      <p:grpSp>
        <p:nvGrpSpPr>
          <p:cNvPr id="78" name="Google Shape;78;p15"/>
          <p:cNvGrpSpPr/>
          <p:nvPr/>
        </p:nvGrpSpPr>
        <p:grpSpPr>
          <a:xfrm>
            <a:off x="2069475" y="1827175"/>
            <a:ext cx="1867450" cy="2276963"/>
            <a:chOff x="2069475" y="1827175"/>
            <a:chExt cx="1867450" cy="2276963"/>
          </a:xfrm>
        </p:grpSpPr>
        <p:pic>
          <p:nvPicPr>
            <p:cNvPr id="79" name="Google Shape;79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94275" y="2491176"/>
              <a:ext cx="657275" cy="6572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0" name="Google Shape;80;p15"/>
            <p:cNvCxnSpPr/>
            <p:nvPr/>
          </p:nvCxnSpPr>
          <p:spPr>
            <a:xfrm flipH="1" rot="10800000">
              <a:off x="3076225" y="1827175"/>
              <a:ext cx="860700" cy="684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dash"/>
              <a:round/>
              <a:headEnd len="med" w="med" type="triangle"/>
              <a:tailEnd len="med" w="med" type="none"/>
            </a:ln>
          </p:spPr>
        </p:cxnSp>
        <p:sp>
          <p:nvSpPr>
            <p:cNvPr id="81" name="Google Shape;81;p15"/>
            <p:cNvSpPr txBox="1"/>
            <p:nvPr/>
          </p:nvSpPr>
          <p:spPr>
            <a:xfrm>
              <a:off x="2069475" y="3149838"/>
              <a:ext cx="15936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Playfair Display"/>
                  <a:ea typeface="Playfair Display"/>
                  <a:cs typeface="Playfair Display"/>
                  <a:sym typeface="Playfair Display"/>
                </a:rPr>
                <a:t>Njoki Njuki</a:t>
              </a:r>
              <a:endParaRPr b="1" sz="1000">
                <a:latin typeface="Playfair Display"/>
                <a:ea typeface="Playfair Display"/>
                <a:cs typeface="Playfair Display"/>
                <a:sym typeface="Playfair Display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Playfair Display"/>
                  <a:ea typeface="Playfair Display"/>
                  <a:cs typeface="Playfair Display"/>
                  <a:sym typeface="Playfair Display"/>
                </a:rPr>
                <a:t>Research Assistant</a:t>
              </a:r>
              <a:endParaRPr sz="1000">
                <a:latin typeface="Playfair Display"/>
                <a:ea typeface="Playfair Display"/>
                <a:cs typeface="Playfair Display"/>
                <a:sym typeface="Playfair Display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Playfair Display"/>
                  <a:ea typeface="Playfair Display"/>
                  <a:cs typeface="Playfair Display"/>
                  <a:sym typeface="Playfair Display"/>
                </a:rPr>
                <a:t>(Data Scientist)</a:t>
              </a:r>
              <a:endParaRPr sz="1000">
                <a:latin typeface="Playfair Display"/>
                <a:ea typeface="Playfair Display"/>
                <a:cs typeface="Playfair Display"/>
                <a:sym typeface="Playfair Display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Playfair Display"/>
                  <a:ea typeface="Playfair Display"/>
                  <a:cs typeface="Playfair Display"/>
                  <a:sym typeface="Playfair Display"/>
                </a:rPr>
                <a:t>(The University of Manchester)</a:t>
              </a:r>
              <a:endParaRPr i="1" sz="1000"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</p:grpSp>
      <p:grpSp>
        <p:nvGrpSpPr>
          <p:cNvPr id="82" name="Google Shape;82;p15"/>
          <p:cNvGrpSpPr/>
          <p:nvPr/>
        </p:nvGrpSpPr>
        <p:grpSpPr>
          <a:xfrm>
            <a:off x="2680363" y="1060818"/>
            <a:ext cx="4275538" cy="2474295"/>
            <a:chOff x="2680363" y="1060818"/>
            <a:chExt cx="4275538" cy="2474295"/>
          </a:xfrm>
        </p:grpSpPr>
        <p:grpSp>
          <p:nvGrpSpPr>
            <p:cNvPr id="83" name="Google Shape;83;p15"/>
            <p:cNvGrpSpPr/>
            <p:nvPr/>
          </p:nvGrpSpPr>
          <p:grpSpPr>
            <a:xfrm>
              <a:off x="3993250" y="1060818"/>
              <a:ext cx="2962650" cy="2474295"/>
              <a:chOff x="3993250" y="1060818"/>
              <a:chExt cx="2962650" cy="2474295"/>
            </a:xfrm>
          </p:grpSpPr>
          <p:grpSp>
            <p:nvGrpSpPr>
              <p:cNvPr id="84" name="Google Shape;84;p15"/>
              <p:cNvGrpSpPr/>
              <p:nvPr/>
            </p:nvGrpSpPr>
            <p:grpSpPr>
              <a:xfrm>
                <a:off x="3993250" y="1060818"/>
                <a:ext cx="2863825" cy="1989909"/>
                <a:chOff x="3993250" y="1060818"/>
                <a:chExt cx="2863825" cy="1989909"/>
              </a:xfrm>
            </p:grpSpPr>
            <p:grpSp>
              <p:nvGrpSpPr>
                <p:cNvPr id="85" name="Google Shape;85;p15"/>
                <p:cNvGrpSpPr/>
                <p:nvPr/>
              </p:nvGrpSpPr>
              <p:grpSpPr>
                <a:xfrm>
                  <a:off x="3993250" y="1060818"/>
                  <a:ext cx="2628125" cy="1989909"/>
                  <a:chOff x="3993250" y="1060818"/>
                  <a:chExt cx="2628125" cy="1989909"/>
                </a:xfrm>
              </p:grpSpPr>
              <p:pic>
                <p:nvPicPr>
                  <p:cNvPr id="86" name="Google Shape;86;p15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-6689" l="-5853" r="0" t="0"/>
                  <a:stretch/>
                </p:blipFill>
                <p:spPr>
                  <a:xfrm>
                    <a:off x="5644075" y="2262125"/>
                    <a:ext cx="977300" cy="78860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87" name="Google Shape;87;p15"/>
                  <p:cNvPicPr preferRelativeResize="0"/>
                  <p:nvPr/>
                </p:nvPicPr>
                <p:blipFill>
                  <a:blip r:embed="rId5">
                    <a:alphaModFix/>
                  </a:blip>
                  <a:stretch>
                    <a:fillRect/>
                  </a:stretch>
                </p:blipFill>
                <p:spPr>
                  <a:xfrm>
                    <a:off x="3993250" y="1060818"/>
                    <a:ext cx="691625" cy="6916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cxnSp>
              <p:nvCxnSpPr>
                <p:cNvPr id="88" name="Google Shape;88;p15"/>
                <p:cNvCxnSpPr/>
                <p:nvPr/>
              </p:nvCxnSpPr>
              <p:spPr>
                <a:xfrm>
                  <a:off x="4721600" y="1817525"/>
                  <a:ext cx="917100" cy="7761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ash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89" name="Google Shape;89;p15"/>
                <p:cNvSpPr txBox="1"/>
                <p:nvPr/>
              </p:nvSpPr>
              <p:spPr>
                <a:xfrm>
                  <a:off x="5367275" y="1603825"/>
                  <a:ext cx="1489800" cy="626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b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900">
                      <a:solidFill>
                        <a:srgbClr val="030303"/>
                      </a:solidFill>
                      <a:latin typeface="Comic Sans MS"/>
                      <a:ea typeface="Comic Sans MS"/>
                      <a:cs typeface="Comic Sans MS"/>
                      <a:sym typeface="Comic Sans MS"/>
                    </a:rPr>
                    <a:t>Maggie was an R-Ladies curator on the same week that </a:t>
                  </a:r>
                  <a:r>
                    <a:rPr b="1" lang="en" sz="900">
                      <a:solidFill>
                        <a:srgbClr val="030303"/>
                      </a:solidFill>
                      <a:latin typeface="Comic Sans MS"/>
                      <a:ea typeface="Comic Sans MS"/>
                      <a:cs typeface="Comic Sans MS"/>
                      <a:sym typeface="Comic Sans MS"/>
                    </a:rPr>
                    <a:t>#NairobiR was being launched</a:t>
                  </a:r>
                  <a:endParaRPr b="1" sz="900">
                    <a:solidFill>
                      <a:srgbClr val="030303"/>
                    </a:solidFill>
                    <a:latin typeface="Comic Sans MS"/>
                    <a:ea typeface="Comic Sans MS"/>
                    <a:cs typeface="Comic Sans MS"/>
                    <a:sym typeface="Comic Sans MS"/>
                  </a:endParaRPr>
                </a:p>
              </p:txBody>
            </p:sp>
          </p:grpSp>
          <p:sp>
            <p:nvSpPr>
              <p:cNvPr id="90" name="Google Shape;90;p15"/>
              <p:cNvSpPr txBox="1"/>
              <p:nvPr/>
            </p:nvSpPr>
            <p:spPr>
              <a:xfrm>
                <a:off x="5362300" y="3019413"/>
                <a:ext cx="1593600" cy="51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solidFill>
                      <a:srgbClr val="181818"/>
                    </a:solidFill>
                    <a:highlight>
                      <a:schemeClr val="lt1"/>
                    </a:highlight>
                    <a:latin typeface="Playfair Display"/>
                    <a:ea typeface="Playfair Display"/>
                    <a:cs typeface="Playfair Display"/>
                    <a:sym typeface="Playfair Display"/>
                  </a:rPr>
                  <a:t>Margaret Wanjiru</a:t>
                </a:r>
                <a:endParaRPr b="1" sz="1000">
                  <a:solidFill>
                    <a:srgbClr val="181818"/>
                  </a:solidFill>
                  <a:highlight>
                    <a:schemeClr val="lt1"/>
                  </a:highlight>
                  <a:latin typeface="Playfair Display"/>
                  <a:ea typeface="Playfair Display"/>
                  <a:cs typeface="Playfair Display"/>
                  <a:sym typeface="Playfair Display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" sz="1000">
                    <a:latin typeface="Playfair Display"/>
                    <a:ea typeface="Playfair Display"/>
                    <a:cs typeface="Playfair Display"/>
                    <a:sym typeface="Playfair Display"/>
                  </a:rPr>
                  <a:t>Risk Analyst</a:t>
                </a:r>
                <a:endParaRPr sz="1000">
                  <a:latin typeface="Playfair Display"/>
                  <a:ea typeface="Playfair Display"/>
                  <a:cs typeface="Playfair Display"/>
                  <a:sym typeface="Playfair Display"/>
                </a:endParaRPr>
              </a:p>
            </p:txBody>
          </p:sp>
        </p:grpSp>
        <p:sp>
          <p:nvSpPr>
            <p:cNvPr id="91" name="Google Shape;91;p15"/>
            <p:cNvSpPr txBox="1"/>
            <p:nvPr/>
          </p:nvSpPr>
          <p:spPr>
            <a:xfrm>
              <a:off x="2680363" y="1127475"/>
              <a:ext cx="13995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181818"/>
                  </a:solidFill>
                  <a:highlight>
                    <a:schemeClr val="lt1"/>
                  </a:highlight>
                  <a:latin typeface="Playfair Display"/>
                  <a:ea typeface="Playfair Display"/>
                  <a:cs typeface="Playfair Display"/>
                  <a:sym typeface="Playfair Display"/>
                </a:rPr>
                <a:t>Shel Kariuki</a:t>
              </a:r>
              <a:endParaRPr b="1" i="1" sz="1000">
                <a:latin typeface="Playfair Display"/>
                <a:ea typeface="Playfair Display"/>
                <a:cs typeface="Playfair Display"/>
                <a:sym typeface="Playfair Display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Playfair Display"/>
                  <a:ea typeface="Playfair Display"/>
                  <a:cs typeface="Playfair Display"/>
                  <a:sym typeface="Playfair Display"/>
                </a:rPr>
                <a:t>Data Analytics Consultant</a:t>
              </a:r>
              <a:endParaRPr sz="1000"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</p:grpSp>
      <p:pic>
        <p:nvPicPr>
          <p:cNvPr id="92" name="Google Shape;9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5675" y="162750"/>
            <a:ext cx="977291" cy="7720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4" name="Google Shape;94;p15"/>
          <p:cNvGrpSpPr/>
          <p:nvPr/>
        </p:nvGrpSpPr>
        <p:grpSpPr>
          <a:xfrm>
            <a:off x="3612250" y="1726300"/>
            <a:ext cx="1399500" cy="2927650"/>
            <a:chOff x="3612250" y="1726300"/>
            <a:chExt cx="1399500" cy="2927650"/>
          </a:xfrm>
        </p:grpSpPr>
        <p:sp>
          <p:nvSpPr>
            <p:cNvPr id="95" name="Google Shape;95;p15"/>
            <p:cNvSpPr txBox="1"/>
            <p:nvPr/>
          </p:nvSpPr>
          <p:spPr>
            <a:xfrm>
              <a:off x="3612250" y="4007450"/>
              <a:ext cx="13995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Playfair Display"/>
                  <a:ea typeface="Playfair Display"/>
                  <a:cs typeface="Playfair Display"/>
                  <a:sym typeface="Playfair Display"/>
                </a:rPr>
                <a:t>Faith Musili</a:t>
              </a:r>
              <a:endParaRPr b="1" sz="1000">
                <a:latin typeface="Playfair Display"/>
                <a:ea typeface="Playfair Display"/>
                <a:cs typeface="Playfair Display"/>
                <a:sym typeface="Playfair Display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Playfair Display"/>
                  <a:ea typeface="Playfair Display"/>
                  <a:cs typeface="Playfair Display"/>
                  <a:sym typeface="Playfair Display"/>
                </a:rPr>
                <a:t>Senior Data Analyst</a:t>
              </a:r>
              <a:r>
                <a:rPr lang="en" sz="1000">
                  <a:latin typeface="Comic Sans MS"/>
                  <a:ea typeface="Comic Sans MS"/>
                  <a:cs typeface="Comic Sans MS"/>
                  <a:sym typeface="Comic Sans MS"/>
                </a:rPr>
                <a:t>	</a:t>
              </a:r>
              <a:endParaRPr sz="1000"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96" name="Google Shape;96;p15"/>
            <p:cNvGrpSpPr/>
            <p:nvPr/>
          </p:nvGrpSpPr>
          <p:grpSpPr>
            <a:xfrm>
              <a:off x="3993246" y="1726300"/>
              <a:ext cx="793429" cy="2284853"/>
              <a:chOff x="3993246" y="1726300"/>
              <a:chExt cx="793429" cy="2284853"/>
            </a:xfrm>
          </p:grpSpPr>
          <p:grpSp>
            <p:nvGrpSpPr>
              <p:cNvPr id="97" name="Google Shape;97;p15"/>
              <p:cNvGrpSpPr/>
              <p:nvPr/>
            </p:nvGrpSpPr>
            <p:grpSpPr>
              <a:xfrm>
                <a:off x="3993246" y="1818800"/>
                <a:ext cx="657275" cy="2192353"/>
                <a:chOff x="3993246" y="1818800"/>
                <a:chExt cx="657275" cy="2192353"/>
              </a:xfrm>
            </p:grpSpPr>
            <p:pic>
              <p:nvPicPr>
                <p:cNvPr id="98" name="Google Shape;98;p15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3993246" y="3362739"/>
                  <a:ext cx="657275" cy="64841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99" name="Google Shape;99;p15"/>
                <p:cNvCxnSpPr/>
                <p:nvPr/>
              </p:nvCxnSpPr>
              <p:spPr>
                <a:xfrm rot="10800000">
                  <a:off x="4337275" y="1818800"/>
                  <a:ext cx="3300" cy="1407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dash"/>
                  <a:round/>
                  <a:headEnd len="med" w="med" type="triangle"/>
                  <a:tailEnd len="med" w="med" type="none"/>
                </a:ln>
              </p:spPr>
            </p:cxnSp>
          </p:grpSp>
          <p:sp>
            <p:nvSpPr>
              <p:cNvPr id="100" name="Google Shape;100;p15"/>
              <p:cNvSpPr txBox="1"/>
              <p:nvPr/>
            </p:nvSpPr>
            <p:spPr>
              <a:xfrm rot="-5400000">
                <a:off x="3869425" y="2298850"/>
                <a:ext cx="1489800" cy="34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900">
                    <a:solidFill>
                      <a:srgbClr val="030303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Attended a data science workshop</a:t>
                </a:r>
                <a:endParaRPr b="1" sz="900">
                  <a:solidFill>
                    <a:srgbClr val="030303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311700" y="13630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But Covid hit …</a:t>
            </a:r>
            <a:endParaRPr sz="3600"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38255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1195025"/>
            <a:ext cx="3872275" cy="337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1650" y="136300"/>
            <a:ext cx="977291" cy="77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311700" y="13630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Our First Call!!</a:t>
            </a:r>
            <a:endParaRPr sz="3600"/>
          </a:p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518350" y="1060825"/>
            <a:ext cx="8520600" cy="4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5675" y="136300"/>
            <a:ext cx="977291" cy="77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4275" y="2491176"/>
            <a:ext cx="657275" cy="657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Google Shape;119;p17"/>
          <p:cNvCxnSpPr/>
          <p:nvPr/>
        </p:nvCxnSpPr>
        <p:spPr>
          <a:xfrm rot="10800000">
            <a:off x="4356325" y="1814475"/>
            <a:ext cx="0" cy="496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20" name="Google Shape;120;p17"/>
          <p:cNvSpPr txBox="1"/>
          <p:nvPr/>
        </p:nvSpPr>
        <p:spPr>
          <a:xfrm>
            <a:off x="2069475" y="3149838"/>
            <a:ext cx="1593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layfair Display"/>
                <a:ea typeface="Playfair Display"/>
                <a:cs typeface="Playfair Display"/>
                <a:sym typeface="Playfair Display"/>
              </a:rPr>
              <a:t>Njoki Njuki</a:t>
            </a:r>
            <a:endParaRPr b="1" sz="10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layfair Display"/>
                <a:ea typeface="Playfair Display"/>
                <a:cs typeface="Playfair Display"/>
                <a:sym typeface="Playfair Display"/>
              </a:rPr>
              <a:t>Research Assistant</a:t>
            </a:r>
            <a:endParaRPr sz="10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layfair Display"/>
                <a:ea typeface="Playfair Display"/>
                <a:cs typeface="Playfair Display"/>
                <a:sym typeface="Playfair Display"/>
              </a:rPr>
              <a:t>(Data Scientist)</a:t>
            </a:r>
            <a:endParaRPr sz="10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layfair Display"/>
                <a:ea typeface="Playfair Display"/>
                <a:cs typeface="Playfair Display"/>
                <a:sym typeface="Playfair Display"/>
              </a:rPr>
              <a:t>(The University of Manchester)</a:t>
            </a:r>
            <a:endParaRPr i="1" sz="1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121" name="Google Shape;121;p17"/>
          <p:cNvGrpSpPr/>
          <p:nvPr/>
        </p:nvGrpSpPr>
        <p:grpSpPr>
          <a:xfrm>
            <a:off x="3993250" y="1060818"/>
            <a:ext cx="2962650" cy="2474295"/>
            <a:chOff x="3993250" y="1060818"/>
            <a:chExt cx="2962650" cy="2474295"/>
          </a:xfrm>
        </p:grpSpPr>
        <p:sp>
          <p:nvSpPr>
            <p:cNvPr id="122" name="Google Shape;122;p17"/>
            <p:cNvSpPr txBox="1"/>
            <p:nvPr/>
          </p:nvSpPr>
          <p:spPr>
            <a:xfrm>
              <a:off x="5362300" y="3019413"/>
              <a:ext cx="1593600" cy="5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181818"/>
                  </a:solidFill>
                  <a:highlight>
                    <a:schemeClr val="lt1"/>
                  </a:highlight>
                  <a:latin typeface="Playfair Display"/>
                  <a:ea typeface="Playfair Display"/>
                  <a:cs typeface="Playfair Display"/>
                  <a:sym typeface="Playfair Display"/>
                </a:rPr>
                <a:t>Margaret Wanjiru</a:t>
              </a:r>
              <a:endParaRPr b="1" sz="1000">
                <a:solidFill>
                  <a:srgbClr val="181818"/>
                </a:solidFill>
                <a:highlight>
                  <a:schemeClr val="lt1"/>
                </a:highlight>
                <a:latin typeface="Playfair Display"/>
                <a:ea typeface="Playfair Display"/>
                <a:cs typeface="Playfair Display"/>
                <a:sym typeface="Playfair Display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000">
                  <a:latin typeface="Playfair Display"/>
                  <a:ea typeface="Playfair Display"/>
                  <a:cs typeface="Playfair Display"/>
                  <a:sym typeface="Playfair Display"/>
                </a:rPr>
                <a:t>Risk Analyst</a:t>
              </a:r>
              <a:endParaRPr sz="1000"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grpSp>
          <p:nvGrpSpPr>
            <p:cNvPr id="123" name="Google Shape;123;p17"/>
            <p:cNvGrpSpPr/>
            <p:nvPr/>
          </p:nvGrpSpPr>
          <p:grpSpPr>
            <a:xfrm>
              <a:off x="3993250" y="1060818"/>
              <a:ext cx="2628125" cy="1989909"/>
              <a:chOff x="3993250" y="1060818"/>
              <a:chExt cx="2628125" cy="1989909"/>
            </a:xfrm>
          </p:grpSpPr>
          <p:pic>
            <p:nvPicPr>
              <p:cNvPr id="124" name="Google Shape;124;p17"/>
              <p:cNvPicPr preferRelativeResize="0"/>
              <p:nvPr/>
            </p:nvPicPr>
            <p:blipFill rotWithShape="1">
              <a:blip r:embed="rId5">
                <a:alphaModFix/>
              </a:blip>
              <a:srcRect b="-6689" l="-5853" r="0" t="0"/>
              <a:stretch/>
            </p:blipFill>
            <p:spPr>
              <a:xfrm>
                <a:off x="5644075" y="2262125"/>
                <a:ext cx="977300" cy="7886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5" name="Google Shape;125;p1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993250" y="1060818"/>
                <a:ext cx="691625" cy="6916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26" name="Google Shape;126;p17"/>
          <p:cNvGrpSpPr/>
          <p:nvPr/>
        </p:nvGrpSpPr>
        <p:grpSpPr>
          <a:xfrm>
            <a:off x="3612250" y="3438939"/>
            <a:ext cx="1399500" cy="1291211"/>
            <a:chOff x="3612250" y="3362739"/>
            <a:chExt cx="1399500" cy="1291211"/>
          </a:xfrm>
        </p:grpSpPr>
        <p:sp>
          <p:nvSpPr>
            <p:cNvPr id="127" name="Google Shape;127;p17"/>
            <p:cNvSpPr txBox="1"/>
            <p:nvPr/>
          </p:nvSpPr>
          <p:spPr>
            <a:xfrm>
              <a:off x="3612250" y="4007450"/>
              <a:ext cx="13995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latin typeface="Playfair Display"/>
                  <a:ea typeface="Playfair Display"/>
                  <a:cs typeface="Playfair Display"/>
                  <a:sym typeface="Playfair Display"/>
                </a:rPr>
                <a:t>Faith Musili</a:t>
              </a:r>
              <a:endParaRPr b="1" sz="1000">
                <a:latin typeface="Playfair Display"/>
                <a:ea typeface="Playfair Display"/>
                <a:cs typeface="Playfair Display"/>
                <a:sym typeface="Playfair Display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Playfair Display"/>
                  <a:ea typeface="Playfair Display"/>
                  <a:cs typeface="Playfair Display"/>
                  <a:sym typeface="Playfair Display"/>
                </a:rPr>
                <a:t>Senior Data Analyst</a:t>
              </a:r>
              <a:r>
                <a:rPr lang="en" sz="1000">
                  <a:latin typeface="Comic Sans MS"/>
                  <a:ea typeface="Comic Sans MS"/>
                  <a:cs typeface="Comic Sans MS"/>
                  <a:sym typeface="Comic Sans MS"/>
                </a:rPr>
                <a:t>	</a:t>
              </a:r>
              <a:endParaRPr sz="1000"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pic>
          <p:nvPicPr>
            <p:cNvPr id="128" name="Google Shape;128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993246" y="3362739"/>
              <a:ext cx="657275" cy="64841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29" name="Google Shape;129;p17"/>
          <p:cNvCxnSpPr/>
          <p:nvPr/>
        </p:nvCxnSpPr>
        <p:spPr>
          <a:xfrm flipH="1" rot="10800000">
            <a:off x="4875775" y="2714025"/>
            <a:ext cx="787200" cy="1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7"/>
          <p:cNvCxnSpPr/>
          <p:nvPr/>
        </p:nvCxnSpPr>
        <p:spPr>
          <a:xfrm rot="10800000">
            <a:off x="4356325" y="2906025"/>
            <a:ext cx="0" cy="496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7"/>
          <p:cNvCxnSpPr/>
          <p:nvPr/>
        </p:nvCxnSpPr>
        <p:spPr>
          <a:xfrm flipH="1" rot="10800000">
            <a:off x="3199375" y="2714025"/>
            <a:ext cx="787200" cy="1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32" name="Google Shape;132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96275" y="2147138"/>
            <a:ext cx="1037100" cy="84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5475" y="762576"/>
            <a:ext cx="657275" cy="6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 txBox="1"/>
          <p:nvPr/>
        </p:nvSpPr>
        <p:spPr>
          <a:xfrm>
            <a:off x="3640825" y="1455095"/>
            <a:ext cx="1593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mic Sans MS"/>
                <a:ea typeface="Comic Sans MS"/>
                <a:cs typeface="Comic Sans MS"/>
                <a:sym typeface="Comic Sans MS"/>
              </a:rPr>
              <a:t>Njoki Njuki</a:t>
            </a:r>
            <a:endParaRPr b="1" sz="1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2057538" y="3673370"/>
            <a:ext cx="159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mic Sans MS"/>
                <a:ea typeface="Comic Sans MS"/>
                <a:cs typeface="Comic Sans MS"/>
                <a:sym typeface="Comic Sans MS"/>
              </a:rPr>
              <a:t>Faith Musili</a:t>
            </a:r>
            <a:endParaRPr sz="1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5489875" y="3673375"/>
            <a:ext cx="136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81818"/>
                </a:solidFill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Shel Kariuki</a:t>
            </a:r>
            <a:endParaRPr sz="1200"/>
          </a:p>
        </p:txBody>
      </p:sp>
      <p:pic>
        <p:nvPicPr>
          <p:cNvPr id="141" name="Google Shape;141;p18"/>
          <p:cNvPicPr preferRelativeResize="0"/>
          <p:nvPr/>
        </p:nvPicPr>
        <p:blipFill rotWithShape="1">
          <a:blip r:embed="rId4">
            <a:alphaModFix/>
          </a:blip>
          <a:srcRect b="-6689" l="-5853" r="0" t="0"/>
          <a:stretch/>
        </p:blipFill>
        <p:spPr>
          <a:xfrm>
            <a:off x="3771500" y="2740575"/>
            <a:ext cx="977300" cy="78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3350" y="2837543"/>
            <a:ext cx="691625" cy="69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57557" y="2740574"/>
            <a:ext cx="799394" cy="78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 txBox="1"/>
          <p:nvPr/>
        </p:nvSpPr>
        <p:spPr>
          <a:xfrm>
            <a:off x="3537000" y="3665725"/>
            <a:ext cx="144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81818"/>
                </a:solidFill>
                <a:highlight>
                  <a:schemeClr val="lt1"/>
                </a:highlight>
                <a:latin typeface="Comic Sans MS"/>
                <a:ea typeface="Comic Sans MS"/>
                <a:cs typeface="Comic Sans MS"/>
                <a:sym typeface="Comic Sans MS"/>
              </a:rPr>
              <a:t>Margaret Wanjiru</a:t>
            </a:r>
            <a:endParaRPr b="1" sz="1100">
              <a:solidFill>
                <a:srgbClr val="181818"/>
              </a:solidFill>
              <a:highlight>
                <a:schemeClr val="lt1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5" name="Google Shape;145;p18"/>
          <p:cNvSpPr/>
          <p:nvPr/>
        </p:nvSpPr>
        <p:spPr>
          <a:xfrm rot="5400000">
            <a:off x="3955450" y="226475"/>
            <a:ext cx="548100" cy="3972900"/>
          </a:xfrm>
          <a:prstGeom prst="leftBrace">
            <a:avLst>
              <a:gd fmla="val 50000" name="adj1"/>
              <a:gd fmla="val 50066" name="adj2"/>
            </a:avLst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8"/>
          <p:cNvSpPr txBox="1"/>
          <p:nvPr/>
        </p:nvSpPr>
        <p:spPr>
          <a:xfrm>
            <a:off x="1975575" y="3955625"/>
            <a:ext cx="1164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Co-organizer</a:t>
            </a:r>
            <a:endParaRPr b="1" sz="10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7" name="Google Shape;147;p18"/>
          <p:cNvSpPr txBox="1"/>
          <p:nvPr/>
        </p:nvSpPr>
        <p:spPr>
          <a:xfrm>
            <a:off x="3678000" y="3955625"/>
            <a:ext cx="1164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Co-organizer</a:t>
            </a:r>
            <a:endParaRPr b="1" sz="10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8" name="Google Shape;148;p18"/>
          <p:cNvSpPr txBox="1"/>
          <p:nvPr/>
        </p:nvSpPr>
        <p:spPr>
          <a:xfrm>
            <a:off x="5591725" y="3935875"/>
            <a:ext cx="1164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Co-organizer</a:t>
            </a:r>
            <a:endParaRPr b="1" sz="10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9" name="Google Shape;149;p18"/>
          <p:cNvSpPr txBox="1"/>
          <p:nvPr/>
        </p:nvSpPr>
        <p:spPr>
          <a:xfrm>
            <a:off x="3678000" y="1661150"/>
            <a:ext cx="1164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Lead O</a:t>
            </a:r>
            <a:r>
              <a:rPr b="1" lang="en" sz="9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rganizer</a:t>
            </a:r>
            <a:endParaRPr b="1" sz="10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0" name="Google Shape;150;p18"/>
          <p:cNvSpPr txBox="1"/>
          <p:nvPr/>
        </p:nvSpPr>
        <p:spPr>
          <a:xfrm>
            <a:off x="1744125" y="4270025"/>
            <a:ext cx="148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Communicating with speakers 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18"/>
          <p:cNvSpPr txBox="1"/>
          <p:nvPr/>
        </p:nvSpPr>
        <p:spPr>
          <a:xfrm>
            <a:off x="3544375" y="4344150"/>
            <a:ext cx="1481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Posters + Social Media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18"/>
          <p:cNvSpPr txBox="1"/>
          <p:nvPr/>
        </p:nvSpPr>
        <p:spPr>
          <a:xfrm>
            <a:off x="5429625" y="4301838"/>
            <a:ext cx="148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A little bit of everything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18"/>
          <p:cNvSpPr txBox="1"/>
          <p:nvPr/>
        </p:nvSpPr>
        <p:spPr>
          <a:xfrm>
            <a:off x="4925875" y="886925"/>
            <a:ext cx="2192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Social media 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(meetup, twitter, GitHub, youtube)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Communicating with participants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4" name="Google Shape;15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61650" y="153200"/>
            <a:ext cx="977291" cy="77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/>
          <p:nvPr>
            <p:ph type="title"/>
          </p:nvPr>
        </p:nvSpPr>
        <p:spPr>
          <a:xfrm>
            <a:off x="311700" y="13630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0"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… </a:t>
            </a:r>
            <a:r>
              <a:rPr b="0" lang="en" sz="3600"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Looking</a:t>
            </a:r>
            <a:r>
              <a:rPr b="0" lang="en" sz="4000"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 for mentors</a:t>
            </a:r>
            <a:endParaRPr/>
          </a:p>
        </p:txBody>
      </p:sp>
      <p:pic>
        <p:nvPicPr>
          <p:cNvPr id="161" name="Google Shape;16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862" y="1162735"/>
            <a:ext cx="2137430" cy="1949391"/>
          </a:xfrm>
          <a:prstGeom prst="rect">
            <a:avLst/>
          </a:prstGeom>
          <a:noFill/>
          <a:ln cap="flat" cmpd="sng" w="19050">
            <a:solidFill>
              <a:srgbClr val="5E696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2" name="Google Shape;162;p19"/>
          <p:cNvSpPr txBox="1"/>
          <p:nvPr/>
        </p:nvSpPr>
        <p:spPr>
          <a:xfrm>
            <a:off x="432687" y="3112126"/>
            <a:ext cx="2221583" cy="3288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Vebashini </a:t>
            </a:r>
            <a:r>
              <a:rPr b="1" i="0" lang="en" sz="19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Naidoo </a:t>
            </a:r>
            <a:endParaRPr b="1" i="0" sz="1900" u="none" cap="none" strike="noStrike">
              <a:solidFill>
                <a:srgbClr val="000000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3" name="Google Shape;163;p19"/>
          <p:cNvSpPr/>
          <p:nvPr/>
        </p:nvSpPr>
        <p:spPr>
          <a:xfrm>
            <a:off x="432599" y="3593349"/>
            <a:ext cx="2221583" cy="614077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R-Ladies Johannesburg organi</a:t>
            </a:r>
            <a:r>
              <a:rPr b="1" lang="en" sz="1200">
                <a:latin typeface="Comfortaa"/>
                <a:ea typeface="Comfortaa"/>
                <a:cs typeface="Comfortaa"/>
                <a:sym typeface="Comfortaa"/>
              </a:rPr>
              <a:t>s</a:t>
            </a:r>
            <a:r>
              <a:rPr b="1" i="0" lang="en" sz="12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er</a:t>
            </a:r>
            <a:endParaRPr b="1" i="0" sz="12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64" name="Google Shape;16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0425" y="205100"/>
            <a:ext cx="977291" cy="77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19"/>
          <p:cNvSpPr txBox="1"/>
          <p:nvPr/>
        </p:nvSpPr>
        <p:spPr>
          <a:xfrm>
            <a:off x="4038500" y="1103025"/>
            <a:ext cx="41385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Collaboration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between RUGs and R-Ladies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Participation of men in the R-Ladies activities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Division of tasks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Achievements of R-Ladies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Support from the R-Ladies global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Motivate the ladies to join and stay on R programming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13630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0"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Organising the Launch event</a:t>
            </a:r>
            <a:endParaRPr/>
          </a:p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921700"/>
            <a:ext cx="8781600" cy="40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73" name="Google Shape;17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7900" y="2795641"/>
            <a:ext cx="2885725" cy="162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0"/>
          <p:cNvSpPr txBox="1"/>
          <p:nvPr/>
        </p:nvSpPr>
        <p:spPr>
          <a:xfrm>
            <a:off x="880850" y="1512939"/>
            <a:ext cx="1827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Reached out to the R-Ladies Global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(</a:t>
            </a:r>
            <a:r>
              <a:rPr lang="en" sz="1300">
                <a:solidFill>
                  <a:srgbClr val="181818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info@rladies.org</a:t>
            </a:r>
            <a:r>
              <a:rPr lang="en" sz="1300">
                <a:latin typeface="Lato"/>
                <a:ea typeface="Lato"/>
                <a:cs typeface="Lato"/>
                <a:sym typeface="Lato"/>
              </a:rPr>
              <a:t>)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20"/>
          <p:cNvSpPr txBox="1"/>
          <p:nvPr/>
        </p:nvSpPr>
        <p:spPr>
          <a:xfrm>
            <a:off x="724513" y="2977713"/>
            <a:ext cx="18279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300">
                <a:solidFill>
                  <a:srgbClr val="030303"/>
                </a:solidFill>
                <a:latin typeface="Lato"/>
                <a:ea typeface="Lato"/>
                <a:cs typeface="Lato"/>
                <a:sym typeface="Lato"/>
              </a:rPr>
              <a:t>Advertise on social media (Twitter; LinkedIn)</a:t>
            </a:r>
            <a:endParaRPr sz="1300">
              <a:solidFill>
                <a:srgbClr val="03030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20"/>
          <p:cNvSpPr txBox="1"/>
          <p:nvPr/>
        </p:nvSpPr>
        <p:spPr>
          <a:xfrm>
            <a:off x="6338800" y="1713050"/>
            <a:ext cx="1827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30303"/>
                </a:solidFill>
                <a:latin typeface="Lato"/>
                <a:ea typeface="Lato"/>
                <a:cs typeface="Lato"/>
                <a:sym typeface="Lato"/>
              </a:rPr>
              <a:t>Pre-l</a:t>
            </a:r>
            <a:r>
              <a:rPr lang="en" sz="1300">
                <a:solidFill>
                  <a:srgbClr val="030303"/>
                </a:solidFill>
                <a:latin typeface="Lato"/>
                <a:ea typeface="Lato"/>
                <a:cs typeface="Lato"/>
                <a:sym typeface="Lato"/>
              </a:rPr>
              <a:t>aunch</a:t>
            </a:r>
            <a:r>
              <a:rPr lang="en" sz="1300">
                <a:solidFill>
                  <a:srgbClr val="030303"/>
                </a:solidFill>
                <a:latin typeface="Lato"/>
                <a:ea typeface="Lato"/>
                <a:cs typeface="Lato"/>
                <a:sym typeface="Lato"/>
              </a:rPr>
              <a:t> survey</a:t>
            </a:r>
            <a:endParaRPr sz="1300">
              <a:solidFill>
                <a:srgbClr val="03030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" name="Google Shape;177;p20"/>
          <p:cNvSpPr txBox="1"/>
          <p:nvPr/>
        </p:nvSpPr>
        <p:spPr>
          <a:xfrm>
            <a:off x="3658050" y="1313875"/>
            <a:ext cx="18279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30303"/>
                </a:solidFill>
                <a:latin typeface="Lato"/>
                <a:ea typeface="Lato"/>
                <a:cs typeface="Lato"/>
                <a:sym typeface="Lato"/>
              </a:rPr>
              <a:t>Recognition by R-Ladies Global, receive details such as CoC, email address, meetup page</a:t>
            </a:r>
            <a:endParaRPr sz="1600">
              <a:solidFill>
                <a:srgbClr val="03030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20"/>
          <p:cNvSpPr txBox="1"/>
          <p:nvPr/>
        </p:nvSpPr>
        <p:spPr>
          <a:xfrm>
            <a:off x="6338800" y="2872800"/>
            <a:ext cx="1827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30303"/>
                </a:solidFill>
                <a:latin typeface="Lato"/>
                <a:ea typeface="Lato"/>
                <a:cs typeface="Lato"/>
                <a:sym typeface="Lato"/>
              </a:rPr>
              <a:t>Set a Launch date (August 8, 2020)</a:t>
            </a:r>
            <a:endParaRPr sz="1300">
              <a:solidFill>
                <a:srgbClr val="03030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20"/>
          <p:cNvSpPr txBox="1"/>
          <p:nvPr/>
        </p:nvSpPr>
        <p:spPr>
          <a:xfrm>
            <a:off x="3046675" y="4577400"/>
            <a:ext cx="310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For more info →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https://rladies.org/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0" name="Google Shape;18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6000" y="166125"/>
            <a:ext cx="977291" cy="77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/>
          <p:nvPr>
            <p:ph type="title"/>
          </p:nvPr>
        </p:nvSpPr>
        <p:spPr>
          <a:xfrm>
            <a:off x="311700" y="13630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0"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…and we finally launched</a:t>
            </a:r>
            <a:endParaRPr/>
          </a:p>
        </p:txBody>
      </p:sp>
      <p:grpSp>
        <p:nvGrpSpPr>
          <p:cNvPr id="187" name="Google Shape;187;p21"/>
          <p:cNvGrpSpPr/>
          <p:nvPr/>
        </p:nvGrpSpPr>
        <p:grpSpPr>
          <a:xfrm>
            <a:off x="1668675" y="1105875"/>
            <a:ext cx="1509300" cy="2223375"/>
            <a:chOff x="1628325" y="864075"/>
            <a:chExt cx="1509300" cy="2223375"/>
          </a:xfrm>
        </p:grpSpPr>
        <p:pic>
          <p:nvPicPr>
            <p:cNvPr id="188" name="Google Shape;188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49550" y="864075"/>
              <a:ext cx="1223725" cy="1223673"/>
            </a:xfrm>
            <a:prstGeom prst="rect">
              <a:avLst/>
            </a:prstGeom>
            <a:noFill/>
            <a:ln cap="flat" cmpd="sng" w="19050">
              <a:solidFill>
                <a:srgbClr val="5E696C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89" name="Google Shape;189;p21"/>
            <p:cNvSpPr txBox="1"/>
            <p:nvPr/>
          </p:nvSpPr>
          <p:spPr>
            <a:xfrm>
              <a:off x="1662513" y="2095450"/>
              <a:ext cx="14409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Paloma Rojas - Saunero</a:t>
              </a:r>
              <a:endParaRPr b="1" i="0" sz="12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1"/>
            <p:cNvSpPr txBox="1"/>
            <p:nvPr/>
          </p:nvSpPr>
          <p:spPr>
            <a:xfrm>
              <a:off x="1628325" y="2571750"/>
              <a:ext cx="1509300" cy="5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000">
                  <a:latin typeface="Comfortaa"/>
                  <a:ea typeface="Comfortaa"/>
                  <a:cs typeface="Comfortaa"/>
                  <a:sym typeface="Comfortaa"/>
                </a:rPr>
                <a:t>R-Ladies Rotterdam organiser</a:t>
              </a:r>
              <a:endParaRPr b="1" sz="10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191" name="Google Shape;191;p21"/>
          <p:cNvGrpSpPr/>
          <p:nvPr/>
        </p:nvGrpSpPr>
        <p:grpSpPr>
          <a:xfrm>
            <a:off x="97275" y="1105875"/>
            <a:ext cx="1571400" cy="2301325"/>
            <a:chOff x="97275" y="870500"/>
            <a:chExt cx="1571400" cy="2301325"/>
          </a:xfrm>
        </p:grpSpPr>
        <p:pic>
          <p:nvPicPr>
            <p:cNvPr id="192" name="Google Shape;192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0600" y="870500"/>
              <a:ext cx="1223725" cy="1223725"/>
            </a:xfrm>
            <a:prstGeom prst="rect">
              <a:avLst/>
            </a:prstGeom>
            <a:noFill/>
            <a:ln cap="flat" cmpd="sng" w="19050">
              <a:solidFill>
                <a:srgbClr val="5E696C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93" name="Google Shape;193;p21"/>
            <p:cNvSpPr txBox="1"/>
            <p:nvPr/>
          </p:nvSpPr>
          <p:spPr>
            <a:xfrm>
              <a:off x="97275" y="2094225"/>
              <a:ext cx="15714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latin typeface="Comic Sans MS"/>
                  <a:ea typeface="Comic Sans MS"/>
                  <a:cs typeface="Comic Sans MS"/>
                  <a:sym typeface="Comic Sans MS"/>
                </a:rPr>
                <a:t>Vebashini </a:t>
              </a:r>
              <a:r>
                <a:rPr b="1" lang="en" sz="1300">
                  <a:highlight>
                    <a:schemeClr val="lt1"/>
                  </a:highlight>
                  <a:latin typeface="Comic Sans MS"/>
                  <a:ea typeface="Comic Sans MS"/>
                  <a:cs typeface="Comic Sans MS"/>
                  <a:sym typeface="Comic Sans MS"/>
                </a:rPr>
                <a:t>Naidoo</a:t>
              </a:r>
              <a:endParaRPr sz="1300"/>
            </a:p>
          </p:txBody>
        </p:sp>
        <p:sp>
          <p:nvSpPr>
            <p:cNvPr id="194" name="Google Shape;194;p21"/>
            <p:cNvSpPr txBox="1"/>
            <p:nvPr/>
          </p:nvSpPr>
          <p:spPr>
            <a:xfrm>
              <a:off x="137625" y="2479125"/>
              <a:ext cx="14907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000">
                  <a:latin typeface="Comfortaa"/>
                  <a:ea typeface="Comfortaa"/>
                  <a:cs typeface="Comfortaa"/>
                  <a:sym typeface="Comfortaa"/>
                </a:rPr>
                <a:t>R-Ladies Johannesburg organiser</a:t>
              </a:r>
              <a:endParaRPr b="1" sz="10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sp>
        <p:nvSpPr>
          <p:cNvPr id="195" name="Google Shape;195;p21"/>
          <p:cNvSpPr txBox="1"/>
          <p:nvPr/>
        </p:nvSpPr>
        <p:spPr>
          <a:xfrm>
            <a:off x="4236775" y="1105875"/>
            <a:ext cx="3771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❖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22 members joined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❖"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R-Ladies Global mission and vision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❖"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Brief history of R-Ladies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❖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Informed members about the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CoC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to ensure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harassment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free in all our spaces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❖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Results of the pre-launch survey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6" name="Google Shape;196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36763" y="2859162"/>
            <a:ext cx="3289921" cy="1661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08075" y="172625"/>
            <a:ext cx="977291" cy="77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88398A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